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324" r:id="rId5"/>
    <p:sldId id="323" r:id="rId6"/>
    <p:sldId id="325" r:id="rId7"/>
    <p:sldId id="312" r:id="rId8"/>
    <p:sldId id="313" r:id="rId9"/>
    <p:sldId id="322" r:id="rId10"/>
    <p:sldId id="314" r:id="rId11"/>
    <p:sldId id="316" r:id="rId12"/>
    <p:sldId id="334" r:id="rId13"/>
    <p:sldId id="320" r:id="rId14"/>
    <p:sldId id="331" r:id="rId15"/>
    <p:sldId id="335" r:id="rId16"/>
    <p:sldId id="326" r:id="rId17"/>
    <p:sldId id="328" r:id="rId18"/>
    <p:sldId id="336" r:id="rId19"/>
    <p:sldId id="333" r:id="rId20"/>
    <p:sldId id="310" r:id="rId21"/>
    <p:sldId id="332" r:id="rId22"/>
    <p:sldId id="305" r:id="rId23"/>
    <p:sldId id="318" r:id="rId24"/>
    <p:sldId id="329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orient="horz" pos="3952" userDrawn="1">
          <p15:clr>
            <a:srgbClr val="A4A3A4"/>
          </p15:clr>
        </p15:guide>
        <p15:guide id="4" orient="horz" pos="2092" userDrawn="1">
          <p15:clr>
            <a:srgbClr val="A4A3A4"/>
          </p15:clr>
        </p15:guide>
        <p15:guide id="5" pos="3953" userDrawn="1">
          <p15:clr>
            <a:srgbClr val="A4A3A4"/>
          </p15:clr>
        </p15:guide>
        <p15:guide id="6" pos="7219" userDrawn="1">
          <p15:clr>
            <a:srgbClr val="A4A3A4"/>
          </p15:clr>
        </p15:guide>
        <p15:guide id="7" pos="3749" userDrawn="1">
          <p15:clr>
            <a:srgbClr val="A4A3A4"/>
          </p15:clr>
        </p15:guide>
        <p15:guide id="8" orient="horz" pos="1298" userDrawn="1">
          <p15:clr>
            <a:srgbClr val="A4A3A4"/>
          </p15:clr>
        </p15:guide>
        <p15:guide id="9" pos="5654" userDrawn="1">
          <p15:clr>
            <a:srgbClr val="A4A3A4"/>
          </p15:clr>
        </p15:guide>
        <p15:guide id="10" pos="2026" userDrawn="1">
          <p15:clr>
            <a:srgbClr val="A4A3A4"/>
          </p15:clr>
        </p15:guide>
        <p15:guide id="11" pos="2184" userDrawn="1">
          <p15:clr>
            <a:srgbClr val="A4A3A4"/>
          </p15:clr>
        </p15:guide>
        <p15:guide id="12" pos="5496" userDrawn="1">
          <p15:clr>
            <a:srgbClr val="A4A3A4"/>
          </p15:clr>
        </p15:guide>
        <p15:guide id="13" orient="horz" pos="30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A5A5A5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092803-E57A-44C7-B87F-2FADB6503BF6}" v="3" dt="2022-09-11T14:32:33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7" d="100"/>
          <a:sy n="87" d="100"/>
        </p:scale>
        <p:origin x="66" y="342"/>
      </p:cViewPr>
      <p:guideLst>
        <p:guide orient="horz" pos="336"/>
        <p:guide pos="461"/>
        <p:guide orient="horz" pos="3952"/>
        <p:guide orient="horz" pos="2092"/>
        <p:guide pos="3953"/>
        <p:guide pos="7219"/>
        <p:guide pos="3749"/>
        <p:guide orient="horz" pos="1298"/>
        <p:guide pos="5654"/>
        <p:guide pos="2026"/>
        <p:guide pos="2184"/>
        <p:guide pos="5496"/>
        <p:guide orient="horz" pos="30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FCF14-918E-4047-8BBB-15CFF9EA5E07}" type="datetimeFigureOut">
              <a:rPr lang="it-IT" smtClean="0"/>
              <a:t>22/03/2023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7A501-B0FF-467D-AE55-8368F30F8E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88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7A501-B0FF-467D-AE55-8368F30F8E1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855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E5A96-EA2E-493A-967B-8CEBBECE1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06AF1FA-6B50-4E37-AEA0-BF84D45BC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321B3F-5C3D-4818-B1C9-E9A59BC1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22/03/2023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E7BBCE-E320-4857-96AD-1BD790E8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71C0FA-C60A-4478-9429-FF724681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66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3CA7A-D42D-465A-8EA2-13AE4C56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785A20-8D8A-49F7-9F93-8B1570D9A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A6445B-616F-46B0-B1E2-BE477C04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22/03/2023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F1BC4-5AF1-49EB-B100-186CE49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9CC26-3E34-4745-8B23-2CD6B4AC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85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62F6F50-9B7F-4590-8384-B6A8426D2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BD3935-0909-4C59-A605-0FBFAE17D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205BAC-ECA5-44B1-BE2D-EEAA059C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22/03/2023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8C700-8D44-4E65-983C-C2BA9CDA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F83446-1815-45D3-9E36-2AB1FA0D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43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86742D-B8FC-47FD-89F4-56C35E6C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30CE5F-A854-448C-ACAE-55BA1B6D4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49705B-013A-400D-9736-B5D22404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22/03/2023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54643-308B-4E09-AC2C-6B56E655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296839-717B-4EA7-92CF-99763AA5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782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CE992B-B200-43BD-B8DD-F473ADD7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C11CFE-58BC-4484-89B9-7C93C9B7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17E9B9-1847-4F26-853E-B470A4E3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22/03/2023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75F3A-9386-4BBF-ABAD-B40BB574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5894D3-8FC8-476D-95B8-5745ED01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283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A213EA-0C48-422D-B61E-592B7F65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025EBA-2C3F-49DF-A462-9835C646E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7E16FE-74A0-48D7-84CD-1D0CC407D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E4A002-F610-4E14-9E65-03988C26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22/03/2023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C6EC92-86EB-4FCB-A123-D4FB1F7B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61B9FE-87D0-4A35-AB92-548D83DD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62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4F7BD5-6C8A-4E6D-9E3D-A9224177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78BF6F-B512-4327-8A42-08C8331AB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72E5884-29F7-4D16-9EFB-C58E36D9B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78AB7B4-0FB5-4D8F-AF20-4ED0C83C2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9890B0C-B10A-4987-BB8D-8DFB5E691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B923824-3432-4049-BD81-7EA74004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22/03/2023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FDCAAAD-ADB5-4299-9A0E-C312DB3B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7674596-C152-4706-AAC7-66C5A84D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799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3EC63B-7CEB-4AF5-8F5A-45762B97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6C5F61-C7F0-43B9-B2F3-4889A70B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22/03/2023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E20D51-F55A-493C-9B32-CD4288B8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878947-A5F2-4AD2-80E2-9060392D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26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B12E0C-470D-4929-BF29-A6462AA6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22/03/2023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6A1627-E3F5-4E5D-A6EA-3F2659FE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ED848-9A03-43B0-9461-ECC7BCE7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76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D48856-F98C-4849-BE2B-DF44AA10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F9016B-914C-4D4C-8772-22A2E8D96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9DDEC6-E967-4213-9999-6A2DC704E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BDA46CF-4B0E-412B-8729-9794E56F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22/03/2023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BBEF7-DC11-475B-938D-BD8EEEB8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AAD339-5C0D-49DC-B711-AFE41C1A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9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DE2F1D-CAD6-42E1-81DC-1920FDE2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D7CD37F-AA30-4F87-AF5B-2B58909AF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DBA28C-983F-45EF-B358-521C49334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5AD606-5A41-4F61-A39B-0C3EC324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22/03/2023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BAB669-B622-4DAB-99F4-AE743360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15C5A9-30F6-49FC-BE11-88AAA594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17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1D5817F-09B8-42E4-B03D-724E790A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53D1EE-0351-40BC-807F-81DB18D80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24BB06-EE2F-41C3-B89C-E6EC821B8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A6BE5-8C39-481F-A270-BEF917F1E5E1}" type="datetimeFigureOut">
              <a:rPr lang="it-IT" smtClean="0"/>
              <a:t>22/03/2023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AACADA-8694-45E8-8DC8-B75F36542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0EC9F4-D034-42F7-96C3-E4C54DB79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69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2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cv.com/introduction-to-video-classification-and-human-activity-recognition/" TargetMode="External"/><Relationship Id="rId2" Type="http://schemas.openxmlformats.org/officeDocument/2006/relationships/hyperlink" Target="https://serre-lab.clps.brown.edu/resource/hmdb-a-large-human-motion-databas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withcode.com/sota/action-recognition-in-videos-on-hmdb-51" TargetMode="External"/><Relationship Id="rId4" Type="http://schemas.openxmlformats.org/officeDocument/2006/relationships/hyperlink" Target="https://blog.qure.ai/notes/deep-learning-for-videos-action-recognition-revie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73DCF40-59DB-468A-8EB6-07175FF3FC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" r="40625"/>
          <a:stretch/>
        </p:blipFill>
        <p:spPr>
          <a:xfrm>
            <a:off x="5577840" y="0"/>
            <a:ext cx="6675120" cy="685800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A5F929E-CAF5-B4D3-3FB3-0FD7536F1597}"/>
              </a:ext>
            </a:extLst>
          </p:cNvPr>
          <p:cNvSpPr/>
          <p:nvPr/>
        </p:nvSpPr>
        <p:spPr>
          <a:xfrm>
            <a:off x="527904" y="0"/>
            <a:ext cx="9367770" cy="6858000"/>
          </a:xfrm>
          <a:prstGeom prst="rect">
            <a:avLst/>
          </a:prstGeom>
          <a:gradFill>
            <a:gsLst>
              <a:gs pos="7000">
                <a:srgbClr val="FFFFFF">
                  <a:alpha val="0"/>
                </a:srgbClr>
              </a:gs>
              <a:gs pos="15000">
                <a:schemeClr val="bg1">
                  <a:alpha val="38000"/>
                </a:schemeClr>
              </a:gs>
              <a:gs pos="31000">
                <a:srgbClr val="FFFFFF">
                  <a:alpha val="96000"/>
                </a:srgbClr>
              </a:gs>
              <a:gs pos="38000">
                <a:srgbClr val="FFFFFF"/>
              </a:gs>
              <a:gs pos="22000">
                <a:schemeClr val="bg1">
                  <a:alpha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7029447" cy="1771199"/>
          </a:xfrm>
          <a:prstGeom prst="rect">
            <a:avLst/>
          </a:prstGeom>
          <a:gradFill>
            <a:gsLst>
              <a:gs pos="76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2068505"/>
            <a:ext cx="6577543" cy="2477892"/>
          </a:xfrm>
        </p:spPr>
        <p:txBody>
          <a:bodyPr>
            <a:noAutofit/>
          </a:bodyPr>
          <a:lstStyle/>
          <a:p>
            <a:pPr algn="l">
              <a:lnSpc>
                <a:spcPts val="4200"/>
              </a:lnSpc>
              <a:spcBef>
                <a:spcPts val="600"/>
              </a:spcBef>
              <a:defRPr/>
            </a:pPr>
            <a:r>
              <a:rPr lang="it-IT" sz="3600" b="1" spc="1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VIDEO CLASSIFICATION: HUMAN ACTION RECOGNITION ON HMDB51 DATASET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Master's Degree in Data Science - Foundations of Deep Learning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Academic Year 2021/2022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CBF396-0BC5-4206-BEF6-CAAEE8E4E9AD}"/>
              </a:ext>
            </a:extLst>
          </p:cNvPr>
          <p:cNvSpPr txBox="1"/>
          <p:nvPr/>
        </p:nvSpPr>
        <p:spPr>
          <a:xfrm>
            <a:off x="695323" y="4792670"/>
            <a:ext cx="3886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Authors:</a:t>
            </a:r>
          </a:p>
          <a:p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Alessio PASINATO matricola n. 887000</a:t>
            </a:r>
          </a:p>
          <a:p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Gianluca SCURI matricola n. 886725</a:t>
            </a:r>
          </a:p>
          <a:p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Giorgio CARBONE matricola n. 811974</a:t>
            </a:r>
          </a:p>
        </p:txBody>
      </p:sp>
    </p:spTree>
    <p:extLst>
      <p:ext uri="{BB962C8B-B14F-4D97-AF65-F5344CB8AC3E}">
        <p14:creationId xmlns:p14="http://schemas.microsoft.com/office/powerpoint/2010/main" val="3313455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7">
            <a:extLst>
              <a:ext uri="{FF2B5EF4-FFF2-40B4-BE49-F238E27FC236}">
                <a16:creationId xmlns:a16="http://schemas.microsoft.com/office/drawing/2014/main" id="{AB9B4B3C-5BB6-3995-B9DF-19C27AB6FA91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Second approach: Transfer Learning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A141835B-9932-3FAC-12FC-A332EDF570DE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71463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297D7EC3-E6E9-F740-77D0-8D99E6153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1" y="2024062"/>
            <a:ext cx="3848763" cy="3309937"/>
          </a:xfrm>
          <a:prstGeom prst="rect">
            <a:avLst/>
          </a:prstGeom>
        </p:spPr>
      </p:pic>
      <p:sp>
        <p:nvSpPr>
          <p:cNvPr id="16" name="CasellaDiTesto 5">
            <a:extLst>
              <a:ext uri="{FF2B5EF4-FFF2-40B4-BE49-F238E27FC236}">
                <a16:creationId xmlns:a16="http://schemas.microsoft.com/office/drawing/2014/main" id="{C715B91D-731E-536A-5F48-74FD3A610A06}"/>
              </a:ext>
            </a:extLst>
          </p:cNvPr>
          <p:cNvSpPr txBox="1"/>
          <p:nvPr/>
        </p:nvSpPr>
        <p:spPr>
          <a:xfrm>
            <a:off x="704847" y="2024062"/>
            <a:ext cx="553561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Architecture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Finetuned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CNN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based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of ResNet50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17 frames per video</a:t>
            </a:r>
          </a:p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Layers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ResNet50 (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not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trainable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weights from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ImageNet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Flatten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Dense (activation: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ReLu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SoftMax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663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7C2C0C5-C3E3-B147-A750-1512034D9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532" y="1815288"/>
            <a:ext cx="3481833" cy="2321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632B66-8009-2DAA-6EF2-9F91BA3EC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166" y="1815288"/>
            <a:ext cx="3481832" cy="2321222"/>
          </a:xfrm>
          <a:prstGeom prst="rect">
            <a:avLst/>
          </a:prstGeom>
        </p:spPr>
      </p:pic>
      <p:sp>
        <p:nvSpPr>
          <p:cNvPr id="9" name="CasellaDiTesto 5">
            <a:extLst>
              <a:ext uri="{FF2B5EF4-FFF2-40B4-BE49-F238E27FC236}">
                <a16:creationId xmlns:a16="http://schemas.microsoft.com/office/drawing/2014/main" id="{48BD6D24-148E-B810-A955-6F02C492C39D}"/>
              </a:ext>
            </a:extLst>
          </p:cNvPr>
          <p:cNvSpPr txBox="1"/>
          <p:nvPr/>
        </p:nvSpPr>
        <p:spPr>
          <a:xfrm>
            <a:off x="704846" y="2024062"/>
            <a:ext cx="53911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First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2.91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31.9%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59.1%</a:t>
            </a:r>
          </a:p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Best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2.30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39.0% -&gt; 45.0%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(integral video)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71.6% -&gt; 78.5%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(integral video)</a:t>
            </a:r>
          </a:p>
        </p:txBody>
      </p:sp>
      <p:graphicFrame>
        <p:nvGraphicFramePr>
          <p:cNvPr id="3" name="Tabella 5">
            <a:extLst>
              <a:ext uri="{FF2B5EF4-FFF2-40B4-BE49-F238E27FC236}">
                <a16:creationId xmlns:a16="http://schemas.microsoft.com/office/drawing/2014/main" id="{866A2800-90C1-13DB-FECC-C4AF1A655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236604"/>
              </p:ext>
            </p:extLst>
          </p:nvPr>
        </p:nvGraphicFramePr>
        <p:xfrm>
          <a:off x="885293" y="5164965"/>
          <a:ext cx="10574864" cy="115963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93260">
                  <a:extLst>
                    <a:ext uri="{9D8B030D-6E8A-4147-A177-3AD203B41FA5}">
                      <a16:colId xmlns:a16="http://schemas.microsoft.com/office/drawing/2014/main" val="4168522184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13219836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545374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58101031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086792471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261359426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504728127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317453828"/>
                    </a:ext>
                  </a:extLst>
                </a:gridCol>
              </a:tblGrid>
              <a:tr h="386545">
                <a:tc>
                  <a:txBody>
                    <a:bodyPr/>
                    <a:lstStyle/>
                    <a:p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L.R.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Train. 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Data Aug.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678785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First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1,075,251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Resize, Flip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[0,255]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887401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Best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1,075,251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Resize, Flip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Centered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995644"/>
                  </a:ext>
                </a:extLst>
              </a:tr>
            </a:tbl>
          </a:graphicData>
        </a:graphic>
      </p:graphicFrame>
      <p:cxnSp>
        <p:nvCxnSpPr>
          <p:cNvPr id="5" name="Connettore diritto 7">
            <a:extLst>
              <a:ext uri="{FF2B5EF4-FFF2-40B4-BE49-F238E27FC236}">
                <a16:creationId xmlns:a16="http://schemas.microsoft.com/office/drawing/2014/main" id="{02FD5F3D-D2A2-C710-A204-83DC43CA9F78}"/>
              </a:ext>
            </a:extLst>
          </p:cNvPr>
          <p:cNvCxnSpPr>
            <a:cxnSpLocks/>
          </p:cNvCxnSpPr>
          <p:nvPr/>
        </p:nvCxnSpPr>
        <p:spPr>
          <a:xfrm>
            <a:off x="731838" y="5164965"/>
            <a:ext cx="0" cy="115963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CasellaDiTesto 7">
            <a:extLst>
              <a:ext uri="{FF2B5EF4-FFF2-40B4-BE49-F238E27FC236}">
                <a16:creationId xmlns:a16="http://schemas.microsoft.com/office/drawing/2014/main" id="{485B6402-2AA5-D54A-B35E-1A11F8765C25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Second approach: Transfer Learning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6" name="Connettore diritto 3">
            <a:extLst>
              <a:ext uri="{FF2B5EF4-FFF2-40B4-BE49-F238E27FC236}">
                <a16:creationId xmlns:a16="http://schemas.microsoft.com/office/drawing/2014/main" id="{9C8ADBF1-74DD-12DE-E0EC-98957C74C13C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71463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6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B643D596-9372-E122-16FB-AC6DBE147A35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Third approach: two-stream CNN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96A06715-11F5-3F74-0F5A-0BCF14DABDD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2997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sellaDiTesto 5">
            <a:extLst>
              <a:ext uri="{FF2B5EF4-FFF2-40B4-BE49-F238E27FC236}">
                <a16:creationId xmlns:a16="http://schemas.microsoft.com/office/drawing/2014/main" id="{0FDFD450-70D1-A3A8-4902-377FA303FC75}"/>
              </a:ext>
            </a:extLst>
          </p:cNvPr>
          <p:cNvSpPr txBox="1"/>
          <p:nvPr/>
        </p:nvSpPr>
        <p:spPr>
          <a:xfrm>
            <a:off x="704847" y="2024061"/>
            <a:ext cx="553561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Architecture: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Spatial CNN + Temporal CNN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Averaging SoftMax results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Spatial stream: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Finetuned </a:t>
            </a: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ResNet</a:t>
            </a: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Motion stream: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Same architecture as “first approach CNN” with input size (224, 224, 20)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Semi-randomly selected batch of N stacked optical flow from N randomly selected videos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Each flow stack is composed of 10 x-channels and 10 y-channels consecutive optical flows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3822577-FE82-7D6D-B5D5-050924941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7628" y="2075869"/>
            <a:ext cx="5336194" cy="27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29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B643D596-9372-E122-16FB-AC6DBE147A35}"/>
              </a:ext>
            </a:extLst>
          </p:cNvPr>
          <p:cNvSpPr txBox="1"/>
          <p:nvPr/>
        </p:nvSpPr>
        <p:spPr>
          <a:xfrm>
            <a:off x="716409" y="478736"/>
            <a:ext cx="891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Third approach: two-stream CNN (motion stream)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96A06715-11F5-3F74-0F5A-0BCF14DABDD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9286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2" name="Tabella 5">
            <a:extLst>
              <a:ext uri="{FF2B5EF4-FFF2-40B4-BE49-F238E27FC236}">
                <a16:creationId xmlns:a16="http://schemas.microsoft.com/office/drawing/2014/main" id="{AB7F0729-EE6E-AAB7-21B5-45B277872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087499"/>
              </p:ext>
            </p:extLst>
          </p:nvPr>
        </p:nvGraphicFramePr>
        <p:xfrm>
          <a:off x="885293" y="5164965"/>
          <a:ext cx="10574864" cy="115963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93260">
                  <a:extLst>
                    <a:ext uri="{9D8B030D-6E8A-4147-A177-3AD203B41FA5}">
                      <a16:colId xmlns:a16="http://schemas.microsoft.com/office/drawing/2014/main" val="4168522184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13219836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545374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581010313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2086792471"/>
                    </a:ext>
                  </a:extLst>
                </a:gridCol>
                <a:gridCol w="1351026">
                  <a:extLst>
                    <a:ext uri="{9D8B030D-6E8A-4147-A177-3AD203B41FA5}">
                      <a16:colId xmlns:a16="http://schemas.microsoft.com/office/drawing/2014/main" val="3261359426"/>
                    </a:ext>
                  </a:extLst>
                </a:gridCol>
                <a:gridCol w="1443718">
                  <a:extLst>
                    <a:ext uri="{9D8B030D-6E8A-4147-A177-3AD203B41FA5}">
                      <a16:colId xmlns:a16="http://schemas.microsoft.com/office/drawing/2014/main" val="3504728127"/>
                    </a:ext>
                  </a:extLst>
                </a:gridCol>
                <a:gridCol w="1397372">
                  <a:extLst>
                    <a:ext uri="{9D8B030D-6E8A-4147-A177-3AD203B41FA5}">
                      <a16:colId xmlns:a16="http://schemas.microsoft.com/office/drawing/2014/main" val="3317453828"/>
                    </a:ext>
                  </a:extLst>
                </a:gridCol>
              </a:tblGrid>
              <a:tr h="386545">
                <a:tc>
                  <a:txBody>
                    <a:bodyPr/>
                    <a:lstStyle/>
                    <a:p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L.R.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Train. 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Data Aug.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678785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First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SGD (mom. 0.9)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117,789,043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Resize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[0, 255]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887401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Best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SGD (mom. 0.9)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250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128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60,142,035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Flip, Crop, Resize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ea typeface="+mn-ea"/>
                          <a:cs typeface="Poppins Light" panose="00000400000000000000" pitchFamily="2" charset="0"/>
                        </a:rPr>
                        <a:t>Cent + Scal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995644"/>
                  </a:ext>
                </a:extLst>
              </a:tr>
            </a:tbl>
          </a:graphicData>
        </a:graphic>
      </p:graphicFrame>
      <p:cxnSp>
        <p:nvCxnSpPr>
          <p:cNvPr id="3" name="Connettore diritto 7">
            <a:extLst>
              <a:ext uri="{FF2B5EF4-FFF2-40B4-BE49-F238E27FC236}">
                <a16:creationId xmlns:a16="http://schemas.microsoft.com/office/drawing/2014/main" id="{C10D4FB6-C354-E719-E35D-3CD40F9BDA4C}"/>
              </a:ext>
            </a:extLst>
          </p:cNvPr>
          <p:cNvCxnSpPr>
            <a:cxnSpLocks/>
          </p:cNvCxnSpPr>
          <p:nvPr/>
        </p:nvCxnSpPr>
        <p:spPr>
          <a:xfrm>
            <a:off x="731838" y="5164965"/>
            <a:ext cx="0" cy="115963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CasellaDiTesto 5">
            <a:extLst>
              <a:ext uri="{FF2B5EF4-FFF2-40B4-BE49-F238E27FC236}">
                <a16:creationId xmlns:a16="http://schemas.microsoft.com/office/drawing/2014/main" id="{46782589-9E68-EB4E-E454-B42E8FBB73E9}"/>
              </a:ext>
            </a:extLst>
          </p:cNvPr>
          <p:cNvSpPr txBox="1"/>
          <p:nvPr/>
        </p:nvSpPr>
        <p:spPr>
          <a:xfrm>
            <a:off x="704847" y="2024062"/>
            <a:ext cx="57890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First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3.46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15.0%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42.4%</a:t>
            </a:r>
          </a:p>
          <a:p>
            <a:pPr marL="285750" indent="-285750" defTabSz="91440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Best train: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3.27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25.8%</a:t>
            </a:r>
          </a:p>
          <a:p>
            <a:pPr marL="742950" lvl="2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54.3%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B7D0A-8072-3F19-67BD-9826DE451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6434" y="2024062"/>
            <a:ext cx="3589866" cy="2393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79592-C4C3-1C1F-C652-ABA9E41B2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4200" y="2024062"/>
            <a:ext cx="3589865" cy="23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38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722B8F2A-1FF0-9E2C-E216-32120C2916A4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Third approach: two-stream CNN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7" name="Connettore diritto 3">
            <a:extLst>
              <a:ext uri="{FF2B5EF4-FFF2-40B4-BE49-F238E27FC236}">
                <a16:creationId xmlns:a16="http://schemas.microsoft.com/office/drawing/2014/main" id="{46F0586E-4513-E0A8-CC51-B0D36F2085D7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52997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5">
            <a:extLst>
              <a:ext uri="{FF2B5EF4-FFF2-40B4-BE49-F238E27FC236}">
                <a16:creationId xmlns:a16="http://schemas.microsoft.com/office/drawing/2014/main" id="{1001F836-5845-3761-44F5-99106C75BB8B}"/>
              </a:ext>
            </a:extLst>
          </p:cNvPr>
          <p:cNvSpPr txBox="1"/>
          <p:nvPr/>
        </p:nvSpPr>
        <p:spPr>
          <a:xfrm>
            <a:off x="6096000" y="2008837"/>
            <a:ext cx="4874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BF613C6-A1E3-5B68-AC41-2AA4CA3AF685}"/>
              </a:ext>
            </a:extLst>
          </p:cNvPr>
          <p:cNvSpPr txBox="1"/>
          <p:nvPr/>
        </p:nvSpPr>
        <p:spPr>
          <a:xfrm>
            <a:off x="731838" y="2526942"/>
            <a:ext cx="32215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1400" b="1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Two-stream CNN</a:t>
            </a:r>
            <a:r>
              <a:rPr lang="en-US" sz="1400" b="1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Validation loss: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2,33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1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38%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70%</a:t>
            </a:r>
          </a:p>
          <a:p>
            <a:pPr lvl="1">
              <a:spcAft>
                <a:spcPts val="1200"/>
              </a:spcAft>
            </a:pP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endParaRPr lang="it-IT"/>
          </a:p>
        </p:txBody>
      </p:sp>
      <p:pic>
        <p:nvPicPr>
          <p:cNvPr id="23" name="Immagine 2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18035FB-14B9-98BB-CE90-BF6BC047D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428" y="1448995"/>
            <a:ext cx="2645891" cy="4741214"/>
          </a:xfrm>
          <a:prstGeom prst="rect">
            <a:avLst/>
          </a:prstGeom>
        </p:spPr>
      </p:pic>
      <p:pic>
        <p:nvPicPr>
          <p:cNvPr id="25" name="Immagine 2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EE4AA95-FA89-CF48-F07B-BE2F27811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409" y="1448998"/>
            <a:ext cx="4579625" cy="4741213"/>
          </a:xfrm>
          <a:prstGeom prst="rect">
            <a:avLst/>
          </a:prstGeom>
        </p:spPr>
      </p:pic>
      <p:cxnSp>
        <p:nvCxnSpPr>
          <p:cNvPr id="1028" name="Connettore diritto 1027">
            <a:extLst>
              <a:ext uri="{FF2B5EF4-FFF2-40B4-BE49-F238E27FC236}">
                <a16:creationId xmlns:a16="http://schemas.microsoft.com/office/drawing/2014/main" id="{801781B8-082C-056F-E76C-3BFF5E64FC1A}"/>
              </a:ext>
            </a:extLst>
          </p:cNvPr>
          <p:cNvCxnSpPr/>
          <p:nvPr/>
        </p:nvCxnSpPr>
        <p:spPr>
          <a:xfrm flipV="1">
            <a:off x="5686425" y="6103144"/>
            <a:ext cx="0" cy="4429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9E27B385-C411-4CC0-DDEB-4D7FBD697D62}"/>
              </a:ext>
            </a:extLst>
          </p:cNvPr>
          <p:cNvCxnSpPr/>
          <p:nvPr/>
        </p:nvCxnSpPr>
        <p:spPr>
          <a:xfrm>
            <a:off x="5702300" y="6565900"/>
            <a:ext cx="161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2" name="Connettore diritto 1031">
            <a:extLst>
              <a:ext uri="{FF2B5EF4-FFF2-40B4-BE49-F238E27FC236}">
                <a16:creationId xmlns:a16="http://schemas.microsoft.com/office/drawing/2014/main" id="{577DCD36-79CD-7C28-6E37-360F7A72202C}"/>
              </a:ext>
            </a:extLst>
          </p:cNvPr>
          <p:cNvCxnSpPr/>
          <p:nvPr/>
        </p:nvCxnSpPr>
        <p:spPr>
          <a:xfrm flipV="1">
            <a:off x="7327900" y="1448995"/>
            <a:ext cx="0" cy="5097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EE7F0024-E141-1A0E-8232-65ED9AF5CFB7}"/>
              </a:ext>
            </a:extLst>
          </p:cNvPr>
          <p:cNvCxnSpPr/>
          <p:nvPr/>
        </p:nvCxnSpPr>
        <p:spPr>
          <a:xfrm>
            <a:off x="7327900" y="1448995"/>
            <a:ext cx="1408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E6D2EF4B-F2C3-B935-76B8-B011D83D66DF}"/>
              </a:ext>
            </a:extLst>
          </p:cNvPr>
          <p:cNvCxnSpPr/>
          <p:nvPr/>
        </p:nvCxnSpPr>
        <p:spPr>
          <a:xfrm>
            <a:off x="7327900" y="6546056"/>
            <a:ext cx="0" cy="19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2" name="Connettore diritto 1041">
            <a:extLst>
              <a:ext uri="{FF2B5EF4-FFF2-40B4-BE49-F238E27FC236}">
                <a16:creationId xmlns:a16="http://schemas.microsoft.com/office/drawing/2014/main" id="{F9AF3682-4D19-C1F2-9FE8-86F9018CDAB2}"/>
              </a:ext>
            </a:extLst>
          </p:cNvPr>
          <p:cNvCxnSpPr/>
          <p:nvPr/>
        </p:nvCxnSpPr>
        <p:spPr>
          <a:xfrm>
            <a:off x="7315200" y="6565900"/>
            <a:ext cx="12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4" name="Connettore diritto 1043">
            <a:extLst>
              <a:ext uri="{FF2B5EF4-FFF2-40B4-BE49-F238E27FC236}">
                <a16:creationId xmlns:a16="http://schemas.microsoft.com/office/drawing/2014/main" id="{7E207681-E50E-79FC-4736-324DCDBC277B}"/>
              </a:ext>
            </a:extLst>
          </p:cNvPr>
          <p:cNvCxnSpPr/>
          <p:nvPr/>
        </p:nvCxnSpPr>
        <p:spPr>
          <a:xfrm>
            <a:off x="5686425" y="6546056"/>
            <a:ext cx="0" cy="19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6" name="Connettore diritto 1045">
            <a:extLst>
              <a:ext uri="{FF2B5EF4-FFF2-40B4-BE49-F238E27FC236}">
                <a16:creationId xmlns:a16="http://schemas.microsoft.com/office/drawing/2014/main" id="{83F839D9-947D-A322-CF6C-B2BFE9176728}"/>
              </a:ext>
            </a:extLst>
          </p:cNvPr>
          <p:cNvCxnSpPr/>
          <p:nvPr/>
        </p:nvCxnSpPr>
        <p:spPr>
          <a:xfrm>
            <a:off x="5686425" y="6565900"/>
            <a:ext cx="15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Connettore diritto 1047">
            <a:extLst>
              <a:ext uri="{FF2B5EF4-FFF2-40B4-BE49-F238E27FC236}">
                <a16:creationId xmlns:a16="http://schemas.microsoft.com/office/drawing/2014/main" id="{E8728D3A-243D-A6F1-FD32-809E71FDF462}"/>
              </a:ext>
            </a:extLst>
          </p:cNvPr>
          <p:cNvCxnSpPr/>
          <p:nvPr/>
        </p:nvCxnSpPr>
        <p:spPr>
          <a:xfrm>
            <a:off x="8736460" y="1448995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0" name="Connettore diritto 1049">
            <a:extLst>
              <a:ext uri="{FF2B5EF4-FFF2-40B4-BE49-F238E27FC236}">
                <a16:creationId xmlns:a16="http://schemas.microsoft.com/office/drawing/2014/main" id="{0F764008-F8F8-4B5D-AF84-B3B24C36EA5C}"/>
              </a:ext>
            </a:extLst>
          </p:cNvPr>
          <p:cNvCxnSpPr/>
          <p:nvPr/>
        </p:nvCxnSpPr>
        <p:spPr>
          <a:xfrm>
            <a:off x="8736460" y="1448995"/>
            <a:ext cx="217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02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atalie_Gulbis_golf_f_cm_np1_ba_med_0">
            <a:hlinkClick r:id="" action="ppaction://media"/>
            <a:extLst>
              <a:ext uri="{FF2B5EF4-FFF2-40B4-BE49-F238E27FC236}">
                <a16:creationId xmlns:a16="http://schemas.microsoft.com/office/drawing/2014/main" id="{852B4C28-0C99-CBED-9229-DF5567D8D9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55707" y="2060575"/>
            <a:ext cx="2840036" cy="2017680"/>
          </a:xfrm>
          <a:prstGeom prst="rect">
            <a:avLst/>
          </a:prstGeom>
        </p:spPr>
      </p:pic>
      <p:pic>
        <p:nvPicPr>
          <p:cNvPr id="5" name="Justin_lernt_Fahrrad_fahren_ride_bike_f_cm_np1_fr_med_0">
            <a:hlinkClick r:id="" action="ppaction://media"/>
            <a:extLst>
              <a:ext uri="{FF2B5EF4-FFF2-40B4-BE49-F238E27FC236}">
                <a16:creationId xmlns:a16="http://schemas.microsoft.com/office/drawing/2014/main" id="{3A8B7D28-806A-E023-7143-1D740F8E00B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55707" y="4219972"/>
            <a:ext cx="2840036" cy="2053828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2C127743-E110-D0DD-C081-61939F58E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E16997A1-CAA1-C8A0-62CA-4A9297DD6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139F6CC-1E9B-FF43-9766-B459224F0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F11B63D-B240-7D59-615C-0BF0C7FC5F7A}"/>
              </a:ext>
            </a:extLst>
          </p:cNvPr>
          <p:cNvSpPr txBox="1"/>
          <p:nvPr/>
        </p:nvSpPr>
        <p:spPr>
          <a:xfrm>
            <a:off x="728663" y="2134455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Spatial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golf: 98,38 %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shoot_bow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0,81%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catch: 0,40 %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kick_ball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0,25 %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handstand: 0,03 %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693D7A3-251D-6F79-E25B-70DA47057E95}"/>
              </a:ext>
            </a:extLst>
          </p:cNvPr>
          <p:cNvSpPr txBox="1"/>
          <p:nvPr/>
        </p:nvSpPr>
        <p:spPr>
          <a:xfrm>
            <a:off x="716409" y="4219972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Spatial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ride_bike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75,6 %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push: 17,1 %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draw_sword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1,1 %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ride_horse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0,9 %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dive: 0,7 %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F5FFF27-51F3-0E76-D2DF-AFCA782B88B2}"/>
              </a:ext>
            </a:extLst>
          </p:cNvPr>
          <p:cNvSpPr txBox="1"/>
          <p:nvPr/>
        </p:nvSpPr>
        <p:spPr>
          <a:xfrm>
            <a:off x="3988815" y="4219972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Temporal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catch: 19,2 %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cartwheel: 6,8 %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sommersault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6,6 %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dide_horse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 5,3 %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climb: 5,3 %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D9F2F85-622F-98A4-9858-C2C3CB7504A3}"/>
              </a:ext>
            </a:extLst>
          </p:cNvPr>
          <p:cNvSpPr txBox="1"/>
          <p:nvPr/>
        </p:nvSpPr>
        <p:spPr>
          <a:xfrm>
            <a:off x="3994942" y="2134455"/>
            <a:ext cx="3124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Temporal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net</a:t>
            </a:r>
            <a:r>
              <a:rPr lang="en-US" sz="1400" b="1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golf: 66,3 %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climb: 6,1 %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handstand: 5,0 %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walk: 2,0 %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pick: 2,0 %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7FF0526D-1872-0E55-12FB-8334E10ADAAC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Models </a:t>
            </a:r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prediction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on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integral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video (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example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)</a:t>
            </a:r>
          </a:p>
        </p:txBody>
      </p:sp>
      <p:cxnSp>
        <p:nvCxnSpPr>
          <p:cNvPr id="12" name="Connettore diritto 3">
            <a:extLst>
              <a:ext uri="{FF2B5EF4-FFF2-40B4-BE49-F238E27FC236}">
                <a16:creationId xmlns:a16="http://schemas.microsoft.com/office/drawing/2014/main" id="{443F4C5D-E827-CF0C-04CC-9A170B584AA9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2809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61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5939F2-133E-BF61-573C-09C74B12D7DC}"/>
              </a:ext>
            </a:extLst>
          </p:cNvPr>
          <p:cNvSpPr txBox="1"/>
          <p:nvPr/>
        </p:nvSpPr>
        <p:spPr>
          <a:xfrm>
            <a:off x="704847" y="2024061"/>
            <a:ext cx="957368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Best method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ResNet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(accuracy: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45,0%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, top 5 accuracy: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78,5%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Possibly the two-stream CNN in case of steady or stabilized videos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Possible causes of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low accuracy: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Dataset: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Nuisances (camera motion, scenes cuts, low quality videos)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Limited number of individual videos (6849 clips extracted from 1407 videos)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Short action duration compared to video length (can be missed during the sampling phase)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Models: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Not optimal training parameters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Too many weights compared to data (first model)</a:t>
            </a:r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11E43074-8E69-19F1-5000-3F9A92C6DA50}"/>
              </a:ext>
            </a:extLst>
          </p:cNvPr>
          <p:cNvSpPr txBox="1"/>
          <p:nvPr/>
        </p:nvSpPr>
        <p:spPr>
          <a:xfrm>
            <a:off x="704849" y="533400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Final</a:t>
            </a:r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9B28B19E-259B-B787-DE44-35B7FD878269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253963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335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Bibliography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7" y="1955969"/>
            <a:ext cx="11104532" cy="445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Kuehne, Hildegard, et al. "HMDB: a large video database for human motion recognition." 2011 International conference on computer vision. IEEE, 2011.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Wang, Lei, and Piotr </a:t>
            </a:r>
            <a:r>
              <a:rPr lang="en-US" sz="1400" err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Koniusz</a:t>
            </a: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. "Self-supervising action recognition by statistical moment and subspace descriptors." Proceedings of the 29th ACM International Conference on Multimedia (2021.)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Simonyan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, Karen, and Andrew Zisserman. "Two-stream convolutional networks for action recognition in videos." Advances in neural information processing systems 27 (2014).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Wang, </a:t>
            </a: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Limin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, et al. "Temporal segment networks: Towards good practices for deep action recognition." European conference on computer vision. Springer, Cham, (2016).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Sargano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Allah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Bux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Plamen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Angelov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and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Zulfiqar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Habib. "A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comprehensive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review on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handcrafted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and learning-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based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action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representation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approaches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for human activity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recognition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."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applied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sciences 7.1 (2017).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Laptev, Ivan, et al. "Learning realistic human actions from movies." 2008 IEEE Conference on Computer Vision and Pattern Recognition. IEEE, (2008).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31838" y="1093263"/>
            <a:ext cx="205708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464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88197" y="560363"/>
            <a:ext cx="10106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Bibliography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7" y="1955969"/>
            <a:ext cx="11104532" cy="1457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Zach, Christopher, Thomas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Pock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and Horst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Bischof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 "A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duality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based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approach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for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realtime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tv-l 1 optical flow." Joint pattern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recognition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symposium. Springer,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Berlin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Heidelberg, (2007).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Karpathy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, Andrej, et al. "Large-scale video classification with convolutional neural networks." Proceedings of the IEEE conference on Computer Vision and Pattern Recognition. (2014).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31838" y="1083583"/>
            <a:ext cx="207537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035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1010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Sitography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688196" y="1955969"/>
            <a:ext cx="11453003" cy="264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 i="1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Serre Lab.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 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  <a:hlinkClick r:id="rId2"/>
              </a:rPr>
              <a:t>https://serre-lab.clps.brown.edu/resource/hmdb-a-large-human-motion-database/</a:t>
            </a:r>
            <a:endParaRPr lang="it-IT" sz="1400">
              <a:effectLst/>
              <a:latin typeface="Poppins ExtraLight" panose="00000300000000000000" pitchFamily="2" charset="0"/>
              <a:ea typeface="Times New Roman" panose="02020603050405020304" pitchFamily="18" charset="0"/>
              <a:cs typeface="Poppins ExtraLight" panose="000003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Introduction to Video Classification and Human Activity Recognition </a:t>
            </a:r>
            <a:r>
              <a:rPr lang="it-IT" sz="1400"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URL: </a:t>
            </a:r>
            <a:r>
              <a:rPr lang="it-IT" sz="1400">
                <a:effectLst/>
                <a:latin typeface="Poppins ExtraLight" panose="00000300000000000000" pitchFamily="2" charset="0"/>
                <a:ea typeface="Times New Roman" panose="02020603050405020304" pitchFamily="18" charset="0"/>
                <a:cs typeface="Poppins ExtraLight" panose="00000300000000000000" pitchFamily="2" charset="0"/>
                <a:hlinkClick r:id="rId3"/>
              </a:rPr>
              <a:t>https://learnopencv.com/introduction-to-video-classification-and-human-activity-recognition/</a:t>
            </a:r>
            <a:endParaRPr lang="it-IT" sz="1400">
              <a:effectLst/>
              <a:latin typeface="Poppins ExtraLight" panose="00000300000000000000" pitchFamily="2" charset="0"/>
              <a:ea typeface="Times New Roman" panose="02020603050405020304" pitchFamily="18" charset="0"/>
              <a:cs typeface="Poppins ExtraLight" panose="000003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Deep Learning for Videos: A 2018 Guide to Action Recognition: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  <a:hlinkClick r:id="rId4"/>
              </a:rPr>
              <a:t>https://blog.qure.ai/notes/deep-learning-for-videos-action-recognition-review</a:t>
            </a:r>
            <a:endParaRPr lang="en-US" sz="1400">
              <a:latin typeface="Poppins Light" panose="00000400000000000000" pitchFamily="2" charset="0"/>
              <a:cs typeface="Poppins Light" panose="00000400000000000000" pitchFamily="2" charset="0"/>
              <a:hlinkClick r:id="rId5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HMDB-51 Benchmark (Action Recognition) 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  <a:hlinkClick r:id="rId5"/>
              </a:rPr>
              <a:t>https://paperswithcode.com/sota/action-recognition-in-videos-on-hmdb-51</a:t>
            </a:r>
            <a:endParaRPr lang="en-US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lnSpc>
                <a:spcPct val="150000"/>
              </a:lnSpc>
            </a:pPr>
            <a:endParaRPr lang="it-IT" sz="1400">
              <a:effectLst/>
              <a:latin typeface="Poppins ExtraLight" panose="00000300000000000000" pitchFamily="2" charset="0"/>
              <a:ea typeface="Times New Roman" panose="02020603050405020304" pitchFamily="18" charset="0"/>
              <a:cs typeface="Poppins ExtraLight" panose="00000300000000000000" pitchFamily="2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198849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8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8491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Task: Human action recognition in videos</a:t>
            </a:r>
            <a:endParaRPr lang="en-GB" sz="2800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sellaDiTesto 5">
            <a:extLst>
              <a:ext uri="{FF2B5EF4-FFF2-40B4-BE49-F238E27FC236}">
                <a16:creationId xmlns:a16="http://schemas.microsoft.com/office/drawing/2014/main" id="{9C09DFC7-B45B-CDBA-7BDB-D9C45C9BB3FE}"/>
              </a:ext>
            </a:extLst>
          </p:cNvPr>
          <p:cNvSpPr txBox="1"/>
          <p:nvPr/>
        </p:nvSpPr>
        <p:spPr>
          <a:xfrm>
            <a:off x="704847" y="2024062"/>
            <a:ext cx="524669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Human Action Recognition 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HAR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: time series classification 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problem that involves classifying an action performed by someone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Vision-based 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Human Action Recognition (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V-HAR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):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classification of actions performed in 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video clips </a:t>
            </a: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Video</a:t>
            </a:r>
            <a:r>
              <a:rPr lang="en-US" sz="1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classification vs 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image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classification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: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Higher 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computational cost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Spatial </a:t>
            </a:r>
            <a:r>
              <a:rPr lang="en-US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and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 temporal</a:t>
            </a:r>
            <a:r>
              <a:rPr lang="en-US" sz="1400" b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information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Capturing </a:t>
            </a: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long spatiotemporal context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>
                <a:latin typeface="Poppins Medium" panose="00000600000000000000" pitchFamily="2" charset="0"/>
                <a:cs typeface="Poppins Medium" panose="00000600000000000000" pitchFamily="2" charset="0"/>
              </a:rPr>
              <a:t>Simple Action Recognition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: model that classifies singular global actions in short video clips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4BAF8FF-96B4-DBC5-54E7-02AB5D42B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95" y="1431647"/>
            <a:ext cx="5287058" cy="4355202"/>
          </a:xfrm>
          <a:prstGeom prst="rect">
            <a:avLst/>
          </a:prstGeom>
        </p:spPr>
      </p:pic>
      <p:sp>
        <p:nvSpPr>
          <p:cNvPr id="10" name="CasellaDiTesto 5">
            <a:extLst>
              <a:ext uri="{FF2B5EF4-FFF2-40B4-BE49-F238E27FC236}">
                <a16:creationId xmlns:a16="http://schemas.microsoft.com/office/drawing/2014/main" id="{EFB7372C-1E2E-7474-7639-276CD5BB7EE7}"/>
              </a:ext>
            </a:extLst>
          </p:cNvPr>
          <p:cNvSpPr txBox="1"/>
          <p:nvPr/>
        </p:nvSpPr>
        <p:spPr>
          <a:xfrm>
            <a:off x="9112364" y="5209549"/>
            <a:ext cx="2347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Action: </a:t>
            </a:r>
            <a:r>
              <a:rPr lang="en-US" sz="2000" dirty="0">
                <a:solidFill>
                  <a:srgbClr val="ED7D3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waving</a:t>
            </a:r>
          </a:p>
        </p:txBody>
      </p:sp>
      <p:cxnSp>
        <p:nvCxnSpPr>
          <p:cNvPr id="11" name="Connettore diritto 3">
            <a:extLst>
              <a:ext uri="{FF2B5EF4-FFF2-40B4-BE49-F238E27FC236}">
                <a16:creationId xmlns:a16="http://schemas.microsoft.com/office/drawing/2014/main" id="{482D0346-02BB-9AE3-F35E-EC42F3FB6AC9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66459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404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3429917-3D26-94E8-2D4B-DE413C11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641475"/>
            <a:ext cx="3445134" cy="55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A09A88-25B9-EFE6-3DA5-48C75014F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32" y="641473"/>
            <a:ext cx="3445135" cy="550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38E76A-C67D-F385-1EBC-BFFDD7F31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47" y="641475"/>
            <a:ext cx="3445134" cy="55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083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86EDFD-5C05-7737-D98A-9A5153EA8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2905" y="643467"/>
            <a:ext cx="349584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9DDE22E-4F14-01D9-03DB-87135C205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3253" y="643467"/>
            <a:ext cx="349584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09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4A4EBA-EC84-D0E6-887B-BC21D785932B}"/>
              </a:ext>
            </a:extLst>
          </p:cNvPr>
          <p:cNvSpPr txBox="1"/>
          <p:nvPr/>
        </p:nvSpPr>
        <p:spPr>
          <a:xfrm>
            <a:off x="716409" y="478736"/>
            <a:ext cx="9598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Simple Action Recognition: Video Classification Methods</a:t>
            </a:r>
            <a:endParaRPr lang="en-GB" sz="2800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sellaDiTesto 5">
            <a:extLst>
              <a:ext uri="{FF2B5EF4-FFF2-40B4-BE49-F238E27FC236}">
                <a16:creationId xmlns:a16="http://schemas.microsoft.com/office/drawing/2014/main" id="{9C09DFC7-B45B-CDBA-7BDB-D9C45C9BB3FE}"/>
              </a:ext>
            </a:extLst>
          </p:cNvPr>
          <p:cNvSpPr txBox="1"/>
          <p:nvPr/>
        </p:nvSpPr>
        <p:spPr>
          <a:xfrm>
            <a:off x="704847" y="2024061"/>
            <a:ext cx="499496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Hand-crafted Features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Single Stream Networks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Single-Frame CNN (2D CNN’s)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Late Fusion / Early Fusion / Slow Fusion (2D CNN’s)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3D ConvNet (C3D)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CNN with LSTM’s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Pose Detection and LSTM</a:t>
            </a:r>
            <a:endParaRPr lang="en-US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Two Stream Networks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Optical Flow and CNN’s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SlowFast</a:t>
            </a: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 Networks</a:t>
            </a:r>
          </a:p>
        </p:txBody>
      </p:sp>
      <p:cxnSp>
        <p:nvCxnSpPr>
          <p:cNvPr id="11" name="Connettore diritto 3">
            <a:extLst>
              <a:ext uri="{FF2B5EF4-FFF2-40B4-BE49-F238E27FC236}">
                <a16:creationId xmlns:a16="http://schemas.microsoft.com/office/drawing/2014/main" id="{7968F4F0-0469-19FA-BEFF-98A4C467DB00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910174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E036F4C-2498-323E-55BA-5C0B1897D83B}"/>
              </a:ext>
            </a:extLst>
          </p:cNvPr>
          <p:cNvSpPr txBox="1"/>
          <p:nvPr/>
        </p:nvSpPr>
        <p:spPr>
          <a:xfrm>
            <a:off x="6275388" y="2060575"/>
            <a:ext cx="6096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>
                <a:latin typeface="Poppins Light" panose="00000400000000000000" pitchFamily="2" charset="0"/>
                <a:cs typeface="Poppins Light" panose="00000400000000000000" pitchFamily="2" charset="0"/>
              </a:rPr>
              <a:t>Action Recognition on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HMDB-51: State-of-the-Art: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DEEP-HAL with ODF+SDF (I3D) 2020 -&gt;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87.56%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AF6321B-747D-B441-45B5-E2AEA9F6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88" y="3181372"/>
            <a:ext cx="5482101" cy="319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0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5">
            <a:extLst>
              <a:ext uri="{FF2B5EF4-FFF2-40B4-BE49-F238E27FC236}">
                <a16:creationId xmlns:a16="http://schemas.microsoft.com/office/drawing/2014/main" id="{78411BEA-4091-B9F9-7C68-476F9CBB7663}"/>
              </a:ext>
            </a:extLst>
          </p:cNvPr>
          <p:cNvSpPr txBox="1"/>
          <p:nvPr/>
        </p:nvSpPr>
        <p:spPr>
          <a:xfrm>
            <a:off x="704847" y="2024062"/>
            <a:ext cx="510540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6766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annotated clips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Different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sources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Youtube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Google </a:t>
            </a:r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videos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, movies.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51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categories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with a minimum of 101 clips per action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Categories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grouped in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five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types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 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General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facial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actions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Facial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actions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with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object manipulation 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General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movements</a:t>
            </a: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movements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with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object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interaction</a:t>
            </a:r>
          </a:p>
          <a:p>
            <a:pPr marL="742950" lvl="1" indent="-285750" fontAlgn="base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movements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for human interaction</a:t>
            </a:r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F85A61CC-31FF-D7C8-02CD-BFBB5577F937}"/>
              </a:ext>
            </a:extLst>
          </p:cNvPr>
          <p:cNvSpPr txBox="1"/>
          <p:nvPr/>
        </p:nvSpPr>
        <p:spPr>
          <a:xfrm>
            <a:off x="716409" y="478736"/>
            <a:ext cx="1105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HMDB51: A Large Video Database for Human Motion Recognition</a:t>
            </a:r>
            <a:endParaRPr lang="en-GB" sz="2800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DE125231-2BDE-25B6-674D-347352F8E33A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1063828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1F7255EF-2560-E123-019D-16ADE731F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05058"/>
            <a:ext cx="5338512" cy="42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23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7">
            <a:extLst>
              <a:ext uri="{FF2B5EF4-FFF2-40B4-BE49-F238E27FC236}">
                <a16:creationId xmlns:a16="http://schemas.microsoft.com/office/drawing/2014/main" id="{5C8CB19B-09D5-BEE4-3BC3-74B2CDBB73C1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HMDB51: Data Exploration</a:t>
            </a:r>
          </a:p>
        </p:txBody>
      </p:sp>
      <p:sp>
        <p:nvSpPr>
          <p:cNvPr id="9" name="CasellaDiTesto 5">
            <a:extLst>
              <a:ext uri="{FF2B5EF4-FFF2-40B4-BE49-F238E27FC236}">
                <a16:creationId xmlns:a16="http://schemas.microsoft.com/office/drawing/2014/main" id="{0160BF26-C6E0-24E7-2065-6C030F2B6D89}"/>
              </a:ext>
            </a:extLst>
          </p:cNvPr>
          <p:cNvSpPr txBox="1"/>
          <p:nvPr/>
        </p:nvSpPr>
        <p:spPr>
          <a:xfrm>
            <a:off x="704846" y="2024062"/>
            <a:ext cx="557054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Additional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meta information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Visible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body parts / occlusions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: full, upper, lower, head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Camera motion: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motion or static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Camera viewpoint: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front, back, left, right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Video quality: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good, medium or bad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Number of people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involved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Video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normalization: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Height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of all the frames is scaled to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240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pixels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Width</a:t>
            </a: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 is scaled to maintain aspect ratio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>
                <a:latin typeface="Poppins Light" panose="00000400000000000000" pitchFamily="50" charset="0"/>
                <a:cs typeface="Poppins Light" panose="00000400000000000000" pitchFamily="50" charset="0"/>
              </a:rPr>
              <a:t>Frame rate of </a:t>
            </a:r>
            <a:r>
              <a:rPr lang="en-US" sz="1400">
                <a:latin typeface="Poppins Medium" panose="00000600000000000000" pitchFamily="2" charset="0"/>
                <a:cs typeface="Poppins Medium" panose="00000600000000000000" pitchFamily="2" charset="0"/>
              </a:rPr>
              <a:t>30 fps</a:t>
            </a:r>
          </a:p>
          <a:p>
            <a:pPr lvl="1">
              <a:spcAft>
                <a:spcPts val="1200"/>
              </a:spcAft>
            </a:pPr>
            <a:endParaRPr lang="it-IT" sz="1400" b="1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 b="1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13" name="Connettore diritto 3">
            <a:extLst>
              <a:ext uri="{FF2B5EF4-FFF2-40B4-BE49-F238E27FC236}">
                <a16:creationId xmlns:a16="http://schemas.microsoft.com/office/drawing/2014/main" id="{8595862A-CB49-6F8D-8E8A-0D5A545FD55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435328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1E85F4D6-0FF8-FA9D-7631-DF41A57F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290" y="2024062"/>
            <a:ext cx="5220873" cy="24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4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AC8CB1F-6B48-D395-BAAB-986BB2FBB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2024064"/>
            <a:ext cx="1866639" cy="139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1973125-E23F-83B0-DEF8-1A186350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341" y="3471916"/>
            <a:ext cx="1865796" cy="138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A489FA5-A277-23D3-4146-8F24FA7C7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4919116"/>
            <a:ext cx="1872481" cy="138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F63A835A-0BFF-049F-DD48-C4134C4A5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564" y="2927070"/>
            <a:ext cx="1608436" cy="12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30FE39C-8FDB-8DE3-CDB4-108F674CE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048" y="4185428"/>
            <a:ext cx="1602952" cy="120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1C6E69E-8A04-3A4A-4398-187302654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355" y="2927070"/>
            <a:ext cx="1608436" cy="120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A5D03708-DFAE-EDC1-B96F-CDC63205F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840" y="4185428"/>
            <a:ext cx="1602951" cy="120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99DC43-C448-D0D5-56D4-123E2117C4E3}"/>
              </a:ext>
            </a:extLst>
          </p:cNvPr>
          <p:cNvSpPr/>
          <p:nvPr/>
        </p:nvSpPr>
        <p:spPr>
          <a:xfrm>
            <a:off x="6114449" y="1956864"/>
            <a:ext cx="2159000" cy="2922642"/>
          </a:xfrm>
          <a:prstGeom prst="roundRect">
            <a:avLst>
              <a:gd name="adj" fmla="val 10107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811A65-36EA-4893-F9DC-58D5585C0F0F}"/>
              </a:ext>
            </a:extLst>
          </p:cNvPr>
          <p:cNvSpPr/>
          <p:nvPr/>
        </p:nvSpPr>
        <p:spPr>
          <a:xfrm>
            <a:off x="6074117" y="3434121"/>
            <a:ext cx="2159000" cy="2922642"/>
          </a:xfrm>
          <a:prstGeom prst="roundRect">
            <a:avLst>
              <a:gd name="adj" fmla="val 10107"/>
            </a:avLst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6069CC-F6CB-7076-D655-8101DDB9EA49}"/>
              </a:ext>
            </a:extLst>
          </p:cNvPr>
          <p:cNvCxnSpPr>
            <a:cxnSpLocks/>
          </p:cNvCxnSpPr>
          <p:nvPr/>
        </p:nvCxnSpPr>
        <p:spPr>
          <a:xfrm>
            <a:off x="8266604" y="3395887"/>
            <a:ext cx="4699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98785D-C479-EFB9-D5FC-BD40E52A35A5}"/>
              </a:ext>
            </a:extLst>
          </p:cNvPr>
          <p:cNvCxnSpPr>
            <a:cxnSpLocks/>
          </p:cNvCxnSpPr>
          <p:nvPr/>
        </p:nvCxnSpPr>
        <p:spPr>
          <a:xfrm>
            <a:off x="8237682" y="4868863"/>
            <a:ext cx="52774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7">
            <a:extLst>
              <a:ext uri="{FF2B5EF4-FFF2-40B4-BE49-F238E27FC236}">
                <a16:creationId xmlns:a16="http://schemas.microsoft.com/office/drawing/2014/main" id="{8DC6957C-79CC-3C80-D725-44DCFA3A1A22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 </a:t>
            </a:r>
            <a:r>
              <a:rPr lang="it-IT" sz="28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Preparation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22" name="Connettore diritto 3">
            <a:extLst>
              <a:ext uri="{FF2B5EF4-FFF2-40B4-BE49-F238E27FC236}">
                <a16:creationId xmlns:a16="http://schemas.microsoft.com/office/drawing/2014/main" id="{363FA260-073B-0F46-973D-3D563AB0F487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27513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CasellaDiTesto 5">
            <a:extLst>
              <a:ext uri="{FF2B5EF4-FFF2-40B4-BE49-F238E27FC236}">
                <a16:creationId xmlns:a16="http://schemas.microsoft.com/office/drawing/2014/main" id="{55AE2A44-D8D1-81A1-723E-43659D064951}"/>
              </a:ext>
            </a:extLst>
          </p:cNvPr>
          <p:cNvSpPr txBox="1"/>
          <p:nvPr/>
        </p:nvSpPr>
        <p:spPr>
          <a:xfrm>
            <a:off x="704847" y="2024063"/>
            <a:ext cx="546655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Training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 (70 clip/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class) and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test</a:t>
            </a:r>
            <a:r>
              <a:rPr lang="it-IT" sz="1400" b="1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(30 clip/class) split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Frame extraction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(625775 total frames)</a:t>
            </a:r>
          </a:p>
          <a:p>
            <a:pPr marL="342900" indent="-342900" defTabSz="9144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Dense Optical Flow extraction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2 consecutive frames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Dual TV-L1 Optical Flow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Sampling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Data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augmentation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on frames &amp; optical flows:</a:t>
            </a:r>
          </a:p>
          <a:p>
            <a:pPr marL="73152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Random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Horizontal flip 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(50% probability)</a:t>
            </a:r>
          </a:p>
          <a:p>
            <a:pPr marL="73152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Random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Crop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(224x224)</a:t>
            </a:r>
          </a:p>
          <a:p>
            <a:pPr marL="73152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Random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Rotation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(0.15)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Centering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scaling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and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Resizing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(224x224)</a:t>
            </a:r>
            <a:endParaRPr lang="it-IT" sz="140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4D2431-D6C7-7BA5-115D-4EC41DBEB14B}"/>
              </a:ext>
            </a:extLst>
          </p:cNvPr>
          <p:cNvSpPr txBox="1"/>
          <p:nvPr/>
        </p:nvSpPr>
        <p:spPr>
          <a:xfrm>
            <a:off x="10847538" y="2534516"/>
            <a:ext cx="81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Y flow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A06DBF-89AF-879F-E332-EDD44502AD7E}"/>
              </a:ext>
            </a:extLst>
          </p:cNvPr>
          <p:cNvSpPr txBox="1"/>
          <p:nvPr/>
        </p:nvSpPr>
        <p:spPr>
          <a:xfrm>
            <a:off x="9211977" y="2534516"/>
            <a:ext cx="7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X flow</a:t>
            </a:r>
          </a:p>
        </p:txBody>
      </p:sp>
    </p:spTree>
    <p:extLst>
      <p:ext uri="{BB962C8B-B14F-4D97-AF65-F5344CB8AC3E}">
        <p14:creationId xmlns:p14="http://schemas.microsoft.com/office/powerpoint/2010/main" val="253734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68662E-4F83-7150-3285-D8120A9D2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" b="-158"/>
          <a:stretch/>
        </p:blipFill>
        <p:spPr>
          <a:xfrm>
            <a:off x="6240462" y="2020359"/>
            <a:ext cx="5315031" cy="2896434"/>
          </a:xfrm>
          <a:prstGeom prst="rect">
            <a:avLst/>
          </a:prstGeom>
        </p:spPr>
      </p:pic>
      <p:sp>
        <p:nvSpPr>
          <p:cNvPr id="7" name="CasellaDiTesto 7">
            <a:extLst>
              <a:ext uri="{FF2B5EF4-FFF2-40B4-BE49-F238E27FC236}">
                <a16:creationId xmlns:a16="http://schemas.microsoft.com/office/drawing/2014/main" id="{B10B4D49-3108-0A12-4966-B3414CEBC3A3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 approach: CNN single frame classification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8" name="Connettore diritto 3">
            <a:extLst>
              <a:ext uri="{FF2B5EF4-FFF2-40B4-BE49-F238E27FC236}">
                <a16:creationId xmlns:a16="http://schemas.microsoft.com/office/drawing/2014/main" id="{B8DC4716-4A5C-5C6B-DDE4-77D1D7F9FC28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3995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asellaDiTesto 5">
            <a:extLst>
              <a:ext uri="{FF2B5EF4-FFF2-40B4-BE49-F238E27FC236}">
                <a16:creationId xmlns:a16="http://schemas.microsoft.com/office/drawing/2014/main" id="{61080297-231B-21CA-DA07-F0D1DB1DC64F}"/>
              </a:ext>
            </a:extLst>
          </p:cNvPr>
          <p:cNvSpPr txBox="1"/>
          <p:nvPr/>
        </p:nvSpPr>
        <p:spPr>
          <a:xfrm>
            <a:off x="699291" y="2020359"/>
            <a:ext cx="554117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Architecture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Convolutional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Neural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Network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17 frames per video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Layers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Preprocessing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(224 x 224 x 3)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Convolutional2D (activation: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Relu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Zero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padding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Batch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normalization</a:t>
            </a:r>
            <a:endParaRPr lang="it-IT" sz="140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MaxPooling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(pool size: 3x3, stride: 2)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Dense (dropout: 0.5, activation: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ReLu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Softmax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57462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D0DE85C-932D-DE87-EDB9-A5DBDD586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28" y="1642418"/>
            <a:ext cx="4002644" cy="418278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B76ADBD-08DB-AFA6-D913-6946AB7A3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2" y="1785821"/>
            <a:ext cx="3569677" cy="4107765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6BBB5BB7-A171-EB49-5190-7D209D457A5C}"/>
              </a:ext>
            </a:extLst>
          </p:cNvPr>
          <p:cNvCxnSpPr>
            <a:stCxn id="9" idx="2"/>
          </p:cNvCxnSpPr>
          <p:nvPr/>
        </p:nvCxnSpPr>
        <p:spPr>
          <a:xfrm flipH="1">
            <a:off x="2365640" y="5893586"/>
            <a:ext cx="1" cy="4856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832A6402-540E-BFE0-2CEE-5BBAE0EB2EB8}"/>
              </a:ext>
            </a:extLst>
          </p:cNvPr>
          <p:cNvCxnSpPr/>
          <p:nvPr/>
        </p:nvCxnSpPr>
        <p:spPr>
          <a:xfrm>
            <a:off x="2365640" y="6379264"/>
            <a:ext cx="20349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B2A147B8-F856-C871-5220-2B312CE0EEFB}"/>
              </a:ext>
            </a:extLst>
          </p:cNvPr>
          <p:cNvCxnSpPr>
            <a:cxnSpLocks/>
          </p:cNvCxnSpPr>
          <p:nvPr/>
        </p:nvCxnSpPr>
        <p:spPr>
          <a:xfrm flipV="1">
            <a:off x="4400582" y="1387800"/>
            <a:ext cx="0" cy="4991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990E7921-ADBA-25D5-24F3-B0AFE59B6A4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589550" y="1400639"/>
            <a:ext cx="0" cy="241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B869056C-D67C-A89C-F1F1-09CB3743C3DF}"/>
              </a:ext>
            </a:extLst>
          </p:cNvPr>
          <p:cNvCxnSpPr>
            <a:cxnSpLocks/>
          </p:cNvCxnSpPr>
          <p:nvPr/>
        </p:nvCxnSpPr>
        <p:spPr>
          <a:xfrm flipH="1">
            <a:off x="4400582" y="1387800"/>
            <a:ext cx="21804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99A79AB2-2B43-BC17-D9CD-D41E4EACB8F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589550" y="5825199"/>
            <a:ext cx="0" cy="554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1F9B50EE-4B26-CA38-663E-0FD4F07CE317}"/>
              </a:ext>
            </a:extLst>
          </p:cNvPr>
          <p:cNvCxnSpPr/>
          <p:nvPr/>
        </p:nvCxnSpPr>
        <p:spPr>
          <a:xfrm>
            <a:off x="6581075" y="6379264"/>
            <a:ext cx="22115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AD9AF609-DD6E-B0EF-7886-704CCFF7CF44}"/>
              </a:ext>
            </a:extLst>
          </p:cNvPr>
          <p:cNvCxnSpPr>
            <a:cxnSpLocks/>
          </p:cNvCxnSpPr>
          <p:nvPr/>
        </p:nvCxnSpPr>
        <p:spPr>
          <a:xfrm>
            <a:off x="8792633" y="1387800"/>
            <a:ext cx="14573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F9A5CD40-999D-CC44-9B19-C2D38BF52EF6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0233024" y="1387800"/>
            <a:ext cx="4381" cy="287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10966222-42AD-2792-356F-2F9C5E5489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75"/>
          <a:stretch/>
        </p:blipFill>
        <p:spPr>
          <a:xfrm>
            <a:off x="8528349" y="1674825"/>
            <a:ext cx="3451980" cy="3632937"/>
          </a:xfrm>
          <a:prstGeom prst="rect">
            <a:avLst/>
          </a:prstGeom>
        </p:spPr>
      </p:pic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707CD9C4-C299-3B50-A67D-ED3842FE941D}"/>
              </a:ext>
            </a:extLst>
          </p:cNvPr>
          <p:cNvCxnSpPr/>
          <p:nvPr/>
        </p:nvCxnSpPr>
        <p:spPr>
          <a:xfrm flipV="1">
            <a:off x="8792633" y="1387800"/>
            <a:ext cx="0" cy="4991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sellaDiTesto 7">
            <a:extLst>
              <a:ext uri="{FF2B5EF4-FFF2-40B4-BE49-F238E27FC236}">
                <a16:creationId xmlns:a16="http://schemas.microsoft.com/office/drawing/2014/main" id="{230F87C3-942C-A191-3878-138CDFF4A412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 approach: CNN single frame classification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3" name="Connettore diritto 3">
            <a:extLst>
              <a:ext uri="{FF2B5EF4-FFF2-40B4-BE49-F238E27FC236}">
                <a16:creationId xmlns:a16="http://schemas.microsoft.com/office/drawing/2014/main" id="{31217498-DAE6-4924-E9BA-80C975EBA0F1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3995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133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5">
            <a:extLst>
              <a:ext uri="{FF2B5EF4-FFF2-40B4-BE49-F238E27FC236}">
                <a16:creationId xmlns:a16="http://schemas.microsoft.com/office/drawing/2014/main" id="{61080297-231B-21CA-DA07-F0D1DB1DC64F}"/>
              </a:ext>
            </a:extLst>
          </p:cNvPr>
          <p:cNvSpPr txBox="1"/>
          <p:nvPr/>
        </p:nvSpPr>
        <p:spPr>
          <a:xfrm>
            <a:off x="699292" y="2020359"/>
            <a:ext cx="512365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First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train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Validation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13.73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Top 1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accuracy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6.6%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Best </a:t>
            </a:r>
            <a:r>
              <a:rPr lang="it-IT" sz="1400" err="1">
                <a:latin typeface="Poppins Medium" panose="00000600000000000000" pitchFamily="2" charset="0"/>
                <a:cs typeface="Poppins Medium" panose="00000600000000000000" pitchFamily="2" charset="0"/>
              </a:rPr>
              <a:t>train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Validation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loss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4.74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Top 1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accuracy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12.1%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Top 5 </a:t>
            </a:r>
            <a:r>
              <a:rPr lang="it-IT" sz="1400" err="1">
                <a:latin typeface="Poppins Light" panose="00000400000000000000" pitchFamily="2" charset="0"/>
                <a:cs typeface="Poppins Light" panose="00000400000000000000" pitchFamily="2" charset="0"/>
              </a:rPr>
              <a:t>accuracy</a:t>
            </a:r>
            <a:r>
              <a:rPr lang="it-IT" sz="1400">
                <a:latin typeface="Poppins Light" panose="00000400000000000000" pitchFamily="2" charset="0"/>
                <a:cs typeface="Poppins Light" panose="00000400000000000000" pitchFamily="2" charset="0"/>
              </a:rPr>
              <a:t>: </a:t>
            </a:r>
            <a:r>
              <a:rPr lang="it-IT" sz="1400">
                <a:latin typeface="Poppins Medium" panose="00000600000000000000" pitchFamily="2" charset="0"/>
                <a:cs typeface="Poppins Medium" panose="00000600000000000000" pitchFamily="2" charset="0"/>
              </a:rPr>
              <a:t>34.4%</a:t>
            </a:r>
          </a:p>
        </p:txBody>
      </p:sp>
      <p:graphicFrame>
        <p:nvGraphicFramePr>
          <p:cNvPr id="2" name="Tabella 5">
            <a:extLst>
              <a:ext uri="{FF2B5EF4-FFF2-40B4-BE49-F238E27FC236}">
                <a16:creationId xmlns:a16="http://schemas.microsoft.com/office/drawing/2014/main" id="{4A519CE3-1A1A-42C2-805F-2E0C2CA4B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65797"/>
              </p:ext>
            </p:extLst>
          </p:nvPr>
        </p:nvGraphicFramePr>
        <p:xfrm>
          <a:off x="885294" y="5164965"/>
          <a:ext cx="10574869" cy="115963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93258">
                  <a:extLst>
                    <a:ext uri="{9D8B030D-6E8A-4147-A177-3AD203B41FA5}">
                      <a16:colId xmlns:a16="http://schemas.microsoft.com/office/drawing/2014/main" val="4168522184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2132198363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25453743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581010313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2086792471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3261359426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4005781000"/>
                    </a:ext>
                  </a:extLst>
                </a:gridCol>
                <a:gridCol w="1397373">
                  <a:extLst>
                    <a:ext uri="{9D8B030D-6E8A-4147-A177-3AD203B41FA5}">
                      <a16:colId xmlns:a16="http://schemas.microsoft.com/office/drawing/2014/main" val="1883467898"/>
                    </a:ext>
                  </a:extLst>
                </a:gridCol>
              </a:tblGrid>
              <a:tr h="386545">
                <a:tc>
                  <a:txBody>
                    <a:bodyPr/>
                    <a:lstStyle/>
                    <a:p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err="1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Optimizer</a:t>
                      </a:r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err="1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Epochs</a:t>
                      </a:r>
                      <a:endParaRPr lang="it-IT" sz="1400" b="0"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L.R.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Train. 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Data Aug.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Norm.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678785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First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117,789,043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Resize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[0, 255]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887401"/>
                  </a:ext>
                </a:extLst>
              </a:tr>
              <a:tr h="386545">
                <a:tc>
                  <a:txBody>
                    <a:bodyPr/>
                    <a:lstStyle/>
                    <a:p>
                      <a:pPr algn="l"/>
                      <a:r>
                        <a:rPr lang="it-IT" sz="140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Best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Adam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60,142,035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Flip, Rot, Crop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[-1, 1]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4995644"/>
                  </a:ext>
                </a:extLst>
              </a:tr>
            </a:tbl>
          </a:graphicData>
        </a:graphic>
      </p:graphicFrame>
      <p:cxnSp>
        <p:nvCxnSpPr>
          <p:cNvPr id="3" name="Connettore diritto 7">
            <a:extLst>
              <a:ext uri="{FF2B5EF4-FFF2-40B4-BE49-F238E27FC236}">
                <a16:creationId xmlns:a16="http://schemas.microsoft.com/office/drawing/2014/main" id="{6BD1E8F0-CE70-4D8E-A365-97C8C9FAA956}"/>
              </a:ext>
            </a:extLst>
          </p:cNvPr>
          <p:cNvCxnSpPr>
            <a:cxnSpLocks/>
          </p:cNvCxnSpPr>
          <p:nvPr/>
        </p:nvCxnSpPr>
        <p:spPr>
          <a:xfrm>
            <a:off x="731838" y="5164965"/>
            <a:ext cx="0" cy="115963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980D32D-DBFD-D3ED-FED2-0AB4E8B37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9" y="1885242"/>
            <a:ext cx="4360715" cy="2907143"/>
          </a:xfrm>
          <a:prstGeom prst="rect">
            <a:avLst/>
          </a:prstGeom>
        </p:spPr>
      </p:pic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BFF9CE-44CC-44F3-511A-A77E502DD4F2}"/>
              </a:ext>
            </a:extLst>
          </p:cNvPr>
          <p:cNvSpPr txBox="1"/>
          <p:nvPr/>
        </p:nvSpPr>
        <p:spPr>
          <a:xfrm>
            <a:off x="716409" y="478736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First approach: CNN single frame classification</a:t>
            </a:r>
            <a:endParaRPr lang="it-IT" sz="28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0" name="Connettore diritto 3">
            <a:extLst>
              <a:ext uri="{FF2B5EF4-FFF2-40B4-BE49-F238E27FC236}">
                <a16:creationId xmlns:a16="http://schemas.microsoft.com/office/drawing/2014/main" id="{6CF90993-02BD-90A5-6DCB-A28D2D5DC14A}"/>
              </a:ext>
            </a:extLst>
          </p:cNvPr>
          <p:cNvCxnSpPr>
            <a:cxnSpLocks/>
          </p:cNvCxnSpPr>
          <p:nvPr/>
        </p:nvCxnSpPr>
        <p:spPr>
          <a:xfrm>
            <a:off x="796232" y="1071151"/>
            <a:ext cx="739950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7124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EA56E6A23E99346B117EDCDE4DEEB31" ma:contentTypeVersion="14" ma:contentTypeDescription="Creare un nuovo documento." ma:contentTypeScope="" ma:versionID="53d43e6827959ae842ec52ffb424df7a">
  <xsd:schema xmlns:xsd="http://www.w3.org/2001/XMLSchema" xmlns:xs="http://www.w3.org/2001/XMLSchema" xmlns:p="http://schemas.microsoft.com/office/2006/metadata/properties" xmlns:ns3="ba2e45ca-c534-423f-a324-2b97f8d0cb62" xmlns:ns4="43377eee-72d6-4f73-973f-145e3bc1df5c" targetNamespace="http://schemas.microsoft.com/office/2006/metadata/properties" ma:root="true" ma:fieldsID="1883b001a0a91aea13e75c7f124e8708" ns3:_="" ns4:_="">
    <xsd:import namespace="ba2e45ca-c534-423f-a324-2b97f8d0cb62"/>
    <xsd:import namespace="43377eee-72d6-4f73-973f-145e3bc1df5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2e45ca-c534-423f-a324-2b97f8d0cb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377eee-72d6-4f73-973f-145e3bc1df5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0E4D17-BBEA-4918-A998-852B060D7B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7FF446-F82F-49F5-8904-9F32501322DC}">
  <ds:schemaRefs>
    <ds:schemaRef ds:uri="http://purl.org/dc/dcmitype/"/>
    <ds:schemaRef ds:uri="http://schemas.microsoft.com/office/infopath/2007/PartnerControls"/>
    <ds:schemaRef ds:uri="ba2e45ca-c534-423f-a324-2b97f8d0cb62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43377eee-72d6-4f73-973f-145e3bc1df5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5E21708-079F-4F00-AC1B-0F9371839F9D}">
  <ds:schemaRefs>
    <ds:schemaRef ds:uri="43377eee-72d6-4f73-973f-145e3bc1df5c"/>
    <ds:schemaRef ds:uri="ba2e45ca-c534-423f-a324-2b97f8d0cb6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1407</Words>
  <Application>Microsoft Office PowerPoint</Application>
  <PresentationFormat>Widescreen</PresentationFormat>
  <Paragraphs>249</Paragraphs>
  <Slides>21</Slides>
  <Notes>1</Notes>
  <HiddenSlides>2</HiddenSlides>
  <MMClips>2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Lato Black</vt:lpstr>
      <vt:lpstr>Poppins ExtraLight</vt:lpstr>
      <vt:lpstr>Poppins Light</vt:lpstr>
      <vt:lpstr>Poppins Medium</vt:lpstr>
      <vt:lpstr>Poppins SemiBold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Giorgio Carbone</dc:creator>
  <cp:lastModifiedBy>g.carbone8@campus.unimib.it</cp:lastModifiedBy>
  <cp:revision>3</cp:revision>
  <dcterms:created xsi:type="dcterms:W3CDTF">2020-10-19T14:05:00Z</dcterms:created>
  <dcterms:modified xsi:type="dcterms:W3CDTF">2023-03-22T15:34:04Z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0x0101006EA56E6A23E99346B117EDCDE4DEEB31</vt:lpwstr>
  </property>
</Properties>
</file>